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22"/>
  </p:handoutMasterIdLst>
  <p:sldIdLst>
    <p:sldId id="350" r:id="rId3"/>
    <p:sldId id="375" r:id="rId4"/>
    <p:sldId id="359" r:id="rId5"/>
    <p:sldId id="356" r:id="rId6"/>
    <p:sldId id="358" r:id="rId7"/>
    <p:sldId id="379" r:id="rId8"/>
    <p:sldId id="357" r:id="rId9"/>
    <p:sldId id="360" r:id="rId10"/>
    <p:sldId id="361" r:id="rId11"/>
    <p:sldId id="362" r:id="rId13"/>
    <p:sldId id="372" r:id="rId14"/>
    <p:sldId id="364" r:id="rId15"/>
    <p:sldId id="363" r:id="rId16"/>
    <p:sldId id="368" r:id="rId17"/>
    <p:sldId id="373" r:id="rId18"/>
    <p:sldId id="374" r:id="rId19"/>
    <p:sldId id="371" r:id="rId20"/>
    <p:sldId id="376" r:id="rId21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D100"/>
    <a:srgbClr val="0000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6" autoAdjust="0"/>
    <p:restoredTop sz="91200" autoAdjust="0"/>
  </p:normalViewPr>
  <p:slideViewPr>
    <p:cSldViewPr snapToGrid="0">
      <p:cViewPr varScale="1">
        <p:scale>
          <a:sx n="133" d="100"/>
          <a:sy n="133" d="100"/>
        </p:scale>
        <p:origin x="2438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616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92D6B-0A81-4C11-9841-BFF61694BA4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A4C7-8F2B-41AD-825C-EB6D97A924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move the slide</a:t>
            </a:r>
            <a:endParaRPr lang="en-US" sz="44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notes format</a:t>
            </a:r>
            <a:endParaRPr lang="en-US" sz="20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&lt;header&gt;</a:t>
            </a:r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98408767-58BA-4344-B49E-6E8F584B38DB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3588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indent="0" algn="r">
              <a:buNone/>
            </a:pPr>
            <a:fld id="{98408767-58BA-4344-B49E-6E8F584B38DB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>
                <a:latin typeface="IBM Plex Sans" panose="020B0503050203000203" charset="0"/>
                <a:cs typeface="IBM Plex Sans" panose="020B0503050203000203" charset="0"/>
              </a:defRPr>
            </a:lvl1pPr>
          </a:lstStyle>
          <a:p>
            <a:pPr indent="0" algn="ctr">
              <a:buNone/>
            </a:pPr>
            <a:endParaRPr lang="en-US" sz="4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148149"/>
            <a:ext cx="9075240" cy="361006"/>
          </a:xfrm>
          <a:ln>
            <a:noFill/>
          </a:ln>
        </p:spPr>
        <p:txBody>
          <a:bodyPr>
            <a:normAutofit/>
          </a:bodyPr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63788" y="715934"/>
            <a:ext cx="9953048" cy="4906795"/>
          </a:xfrm>
          <a:prstGeom prst="roundRect">
            <a:avLst>
              <a:gd name="adj" fmla="val 47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504000" y="576695"/>
            <a:ext cx="9075240" cy="9144"/>
          </a:xfrm>
          <a:prstGeom prst="rect">
            <a:avLst/>
          </a:prstGeom>
          <a:gradFill flip="none" rotWithShape="1">
            <a:gsLst>
              <a:gs pos="18000">
                <a:schemeClr val="tx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148149"/>
            <a:ext cx="9075240" cy="361006"/>
          </a:xfrm>
          <a:ln>
            <a:noFill/>
          </a:ln>
        </p:spPr>
        <p:txBody>
          <a:bodyPr>
            <a:normAutofit/>
          </a:bodyPr>
          <a:lstStyle>
            <a:lvl1pPr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4000" y="576695"/>
            <a:ext cx="9075240" cy="9144"/>
          </a:xfrm>
          <a:prstGeom prst="rect">
            <a:avLst/>
          </a:prstGeom>
          <a:gradFill flip="none" rotWithShape="1">
            <a:gsLst>
              <a:gs pos="18000">
                <a:schemeClr val="tx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/>
        </p:nvSpPr>
        <p:spPr>
          <a:xfrm>
            <a:off x="625" y="0"/>
            <a:ext cx="10080000" cy="5667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chemeClr val="bg1"/>
              </a:solidFill>
              <a:uFillTx/>
              <a:latin typeface="IBM Plex"/>
              <a:ea typeface="DejaVu Sans" panose="020B0603030804020204"/>
            </a:endParaRPr>
          </a:p>
        </p:txBody>
      </p:sp>
      <p:sp>
        <p:nvSpPr>
          <p:cNvPr id="2" name="TextBox 7"/>
          <p:cNvSpPr/>
          <p:nvPr/>
        </p:nvSpPr>
        <p:spPr>
          <a:xfrm>
            <a:off x="9477754" y="102893"/>
            <a:ext cx="527204" cy="44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fld id="{ABB54315-104C-4893-8F78-12C078FE1DCC}" type="slidenum">
              <a:rPr lang="en-US" sz="1200" b="1" i="1" u="none" strike="noStrike">
                <a:solidFill>
                  <a:schemeClr val="bg1"/>
                </a:solidFill>
                <a:uFillTx/>
                <a:latin typeface="+mj-lt"/>
                <a:ea typeface="DejaVu Sans" panose="020B0603030804020204"/>
                <a:cs typeface="IBM Plex Sans" panose="020B0503050203000203" charset="0"/>
              </a:rPr>
            </a:fld>
            <a:r>
              <a:rPr lang="en-US" sz="1200" b="1" i="1" u="none" strike="noStrike" dirty="0">
                <a:solidFill>
                  <a:schemeClr val="bg1"/>
                </a:solidFill>
                <a:uFillTx/>
                <a:latin typeface="+mj-lt"/>
                <a:ea typeface="DejaVu Sans" panose="020B0603030804020204"/>
                <a:cs typeface="IBM Plex Sans" panose="020B0503050203000203" charset="0"/>
              </a:rPr>
              <a:t> / 17</a:t>
            </a:r>
            <a:endParaRPr lang="en-US" sz="1200" b="0" u="none" strike="noStrike" dirty="0">
              <a:solidFill>
                <a:schemeClr val="bg1"/>
              </a:solidFill>
              <a:uFillTx/>
              <a:latin typeface="+mj-lt"/>
              <a:cs typeface="IBM Plex Sans" panose="020B0503050203000203" charset="0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5240" cy="94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Click to edit the title text format</a:t>
            </a:r>
            <a:endParaRPr lang="en-US" sz="1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IBM Plex Sans" panose="020B0503050203000203" charset="0"/>
          <a:ea typeface="+mj-ea"/>
          <a:cs typeface="IBM Plex Sans" panose="020B0503050203000203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IBM Plex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IBM Plex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IBM Plex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BM Plex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BM Plex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BM Plex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IBM Plex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mailto:grant-saggars@ku.edu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mailto:grant-saggars@ku.edu" TargetMode="Externa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many windows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80" y="1037923"/>
            <a:ext cx="10810875" cy="4632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3340" y="-91440"/>
            <a:ext cx="10271759" cy="11658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-280035" y="1074420"/>
            <a:ext cx="10498454" cy="468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8000">
                <a:schemeClr val="bg1">
                  <a:lumMod val="75000"/>
                  <a:alpha val="0"/>
                </a:schemeClr>
              </a:gs>
              <a:gs pos="100000">
                <a:schemeClr val="dk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1678920"/>
          </a:xfrm>
        </p:spPr>
        <p:txBody>
          <a:bodyPr anchor="t"/>
          <a:lstStyle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GB" dirty="0">
                <a:solidFill>
                  <a:schemeClr val="bg1"/>
                </a:solidFill>
              </a:rPr>
              <a:t>Grant Saggars @ University of Kansas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  <a:hlinkClick r:id="rId2"/>
              </a:rPr>
              <a:t>grant-saggars@ku.edu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November 4, 2025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Final Notes on C-AFM: Atomic Resolution Possible (sometimes)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926926" y="861999"/>
            <a:ext cx="8477744" cy="3056067"/>
            <a:chOff x="1101496" y="904239"/>
            <a:chExt cx="8477744" cy="30560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rcRect l="9051" t="5122" b="48917"/>
            <a:stretch>
              <a:fillRect/>
            </a:stretch>
          </p:blipFill>
          <p:spPr>
            <a:xfrm>
              <a:off x="1101496" y="965200"/>
              <a:ext cx="4197402" cy="29233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rcRect l="9051" t="51472" b="481"/>
            <a:stretch>
              <a:fillRect/>
            </a:stretch>
          </p:blipFill>
          <p:spPr>
            <a:xfrm>
              <a:off x="5381838" y="904239"/>
              <a:ext cx="4197402" cy="305606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05006" y="4101259"/>
            <a:ext cx="84706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Note- current is dependent on the effective area between the tip and sample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Insulating samples are therefore easier to probe at high resolution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735" y="5276180"/>
            <a:ext cx="9619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dirty="0">
                <a:effectLst/>
              </a:rPr>
              <a:t>S. A. Sumaiya and M. Z. Baykara, True Atomic-Resolution Imaging under Ambient Conditions via Conductive Atomic Force Microscopy, (n.d.).</a:t>
            </a:r>
            <a:endParaRPr lang="en-US" sz="1000" dirty="0"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 of Carbon Nanotubes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66102" y="4948080"/>
            <a:ext cx="9213138" cy="0"/>
          </a:xfrm>
          <a:prstGeom prst="straightConnector1">
            <a:avLst/>
          </a:prstGeom>
          <a:ln w="101600">
            <a:solidFill>
              <a:schemeClr val="bg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90100" y="4497796"/>
            <a:ext cx="87968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(1991)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3186" y="4498595"/>
            <a:ext cx="87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(1993)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9492" y="4497797"/>
            <a:ext cx="879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(today)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58" y="2302589"/>
            <a:ext cx="3472568" cy="16796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9922" y="1108107"/>
            <a:ext cx="330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Multi-walled carbon nanotubes (MWCNT) become a “hot” research area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 descr="A close-up of a molecule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14"/>
          <a:stretch>
            <a:fillRect/>
          </a:stretch>
        </p:blipFill>
        <p:spPr>
          <a:xfrm>
            <a:off x="4021336" y="2302589"/>
            <a:ext cx="1580821" cy="16916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8557" y="1212955"/>
            <a:ext cx="1866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First single-walled carbon nanotubes (SWCNT) fabricated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7553" y="4497796"/>
            <a:ext cx="136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</a:rPr>
              <a:t>(2000-2001)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l="742" r="742"/>
          <a:stretch>
            <a:fillRect/>
          </a:stretch>
        </p:blipFill>
        <p:spPr>
          <a:xfrm>
            <a:off x="6077856" y="2271088"/>
            <a:ext cx="1383994" cy="16849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88249" y="1092094"/>
            <a:ext cx="1963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Experimental characterization of structural, thermal, electronic properties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34969" y="3194283"/>
            <a:ext cx="149722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Commercial use: </a:t>
            </a:r>
            <a:r>
              <a:rPr lang="en-US" sz="1050" dirty="0">
                <a:solidFill>
                  <a:schemeClr val="bg1"/>
                </a:solidFill>
              </a:rPr>
              <a:t>composites, high lubricity, thermal interfaces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4969" y="1564740"/>
            <a:ext cx="149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highlight>
                  <a:srgbClr val="0000FF"/>
                </a:highlight>
              </a:rPr>
              <a:t>CNT Sensors</a:t>
            </a:r>
            <a:endParaRPr lang="en-US" sz="12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4969" y="2107921"/>
            <a:ext cx="1497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Quantum wire applications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34969" y="2651102"/>
            <a:ext cx="1497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Li-ion batteries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8010508" y="1331656"/>
            <a:ext cx="1580821" cy="2757322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/>
      <p:bldP spid="15" grpId="0"/>
      <p:bldP spid="16" grpId="0"/>
      <p:bldP spid="18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4000" y="148149"/>
            <a:ext cx="8873680" cy="361006"/>
          </a:xfrm>
        </p:spPr>
        <p:txBody>
          <a:bodyPr>
            <a:noAutofit/>
          </a:bodyPr>
          <a:lstStyle/>
          <a:p>
            <a:r>
              <a:rPr lang="en-US" sz="2400" dirty="0"/>
              <a:t>Fact Sheet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4724" y="875030"/>
            <a:ext cx="3071176" cy="4723130"/>
            <a:chOff x="3504724" y="875030"/>
            <a:chExt cx="3071176" cy="4723130"/>
          </a:xfrm>
        </p:grpSpPr>
        <p:sp>
          <p:nvSpPr>
            <p:cNvPr id="31" name="Rectangle 30"/>
            <p:cNvSpPr/>
            <p:nvPr/>
          </p:nvSpPr>
          <p:spPr>
            <a:xfrm>
              <a:off x="3504724" y="875030"/>
              <a:ext cx="3071176" cy="472313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1188720" rIns="91440" bIns="182880" rtlCol="0" anchor="t"/>
            <a:lstStyle/>
            <a:p>
              <a:pPr marL="285750" indent="-28575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Can be made highly conductive or semiconducting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742950" lvl="1" indent="-28575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SWCNT conductance up to ~10⁷ A/mm²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742950" lvl="1" indent="-28575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Copper conductance around ~5.8 x 10⁷ A/mm²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Can be engineered by chirality, defects, doping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75510" y="989640"/>
              <a:ext cx="2329604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b="1" dirty="0">
                  <a:solidFill>
                    <a:schemeClr val="tx1"/>
                  </a:solidFill>
                  <a:latin typeface="IBM Plex Sans" panose="020B0503050203000203" charset="0"/>
                  <a:cs typeface="IBM Plex Sans" panose="020B0503050203000203" charset="0"/>
                </a:rPr>
                <a:t>Highly Tunable Electronic Modes</a:t>
              </a:r>
              <a:endParaRPr lang="en-US" b="1" dirty="0">
                <a:solidFill>
                  <a:schemeClr val="tx1"/>
                </a:solidFill>
                <a:latin typeface="IBM Plex Sans" panose="020B0503050203000203" charset="0"/>
                <a:cs typeface="IBM Plex Sans" panose="020B0503050203000203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05703" y="5386158"/>
              <a:ext cx="2669218" cy="200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700" dirty="0">
                  <a:effectLst/>
                </a:rPr>
                <a:t>Y. Xiang, L. Zhang, and C. Liu, Nanomaterials </a:t>
              </a:r>
              <a:r>
                <a:rPr lang="en-US" sz="700" b="1" dirty="0">
                  <a:effectLst/>
                </a:rPr>
                <a:t>15</a:t>
              </a:r>
              <a:r>
                <a:rPr lang="en-US" sz="700" dirty="0">
                  <a:effectLst/>
                </a:rPr>
                <a:t>, 1165 (2025).</a:t>
              </a:r>
              <a:endParaRPr lang="en-US" sz="700" dirty="0"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1944" y="875030"/>
            <a:ext cx="3071176" cy="4723130"/>
            <a:chOff x="301944" y="875030"/>
            <a:chExt cx="3071176" cy="4723130"/>
          </a:xfrm>
        </p:grpSpPr>
        <p:sp>
          <p:nvSpPr>
            <p:cNvPr id="30" name="Rectangle 29"/>
            <p:cNvSpPr/>
            <p:nvPr/>
          </p:nvSpPr>
          <p:spPr>
            <a:xfrm>
              <a:off x="301944" y="875030"/>
              <a:ext cx="3071176" cy="472313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2834640" rIns="91440" bIns="182880" rtlCol="0" anchor="t"/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Synthesis has been developed for 30+ years; not challenging to grow or purchase 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Enables probes with tip diameter &lt;15 nm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3257" y="989640"/>
              <a:ext cx="2348550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b="1" dirty="0">
                  <a:solidFill>
                    <a:schemeClr val="tx1"/>
                  </a:solidFill>
                  <a:latin typeface="IBM Plex Sans" panose="020B0503050203000203" charset="0"/>
                  <a:cs typeface="IBM Plex Sans" panose="020B0503050203000203" charset="0"/>
                </a:rPr>
                <a:t>Extreme Aspect Ratio (&gt;0.1ᴇ⁹:1)</a:t>
              </a:r>
              <a:endParaRPr lang="en-US" b="1" dirty="0">
                <a:solidFill>
                  <a:schemeClr val="tx1"/>
                </a:solidFill>
                <a:latin typeface="IBM Plex Sans" panose="020B0503050203000203" charset="0"/>
                <a:cs typeface="IBM Plex Sans" panose="020B0503050203000203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/>
            <a:srcRect t="15431"/>
            <a:stretch>
              <a:fillRect/>
            </a:stretch>
          </p:blipFill>
          <p:spPr>
            <a:xfrm>
              <a:off x="584392" y="1797367"/>
              <a:ext cx="2506280" cy="15746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74611" y="5386158"/>
              <a:ext cx="2725842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700" dirty="0">
                  <a:effectLst/>
                </a:rPr>
                <a:t>Y. Xiang, L. Zhang, and C. Liu, Nanomaterials </a:t>
              </a:r>
              <a:r>
                <a:rPr lang="en-US" sz="700" b="1" dirty="0">
                  <a:effectLst/>
                </a:rPr>
                <a:t>15</a:t>
              </a:r>
              <a:r>
                <a:rPr lang="en-US" sz="700" dirty="0">
                  <a:effectLst/>
                </a:rPr>
                <a:t>, 1165 (2025).</a:t>
              </a:r>
              <a:endParaRPr lang="en-US" sz="700" dirty="0">
                <a:effectLst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07505" y="875030"/>
            <a:ext cx="3071176" cy="4723130"/>
            <a:chOff x="6707505" y="875030"/>
            <a:chExt cx="3071176" cy="4723130"/>
          </a:xfrm>
        </p:grpSpPr>
        <p:sp>
          <p:nvSpPr>
            <p:cNvPr id="28" name="Rectangle 27"/>
            <p:cNvSpPr/>
            <p:nvPr/>
          </p:nvSpPr>
          <p:spPr>
            <a:xfrm>
              <a:off x="6707505" y="875030"/>
              <a:ext cx="3071176" cy="472313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3200400" rIns="91440" bIns="182880" rtlCol="0" anchor="t"/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Cylinders buckle when stressed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Conductivity not lost when this happens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46686" y="989640"/>
              <a:ext cx="2592814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charset="0"/>
                  <a:cs typeface="IBM Plex Sans" panose="020B0503050203000203" charset="0"/>
                </a:rPr>
                <a:t>Structural Integrity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charset="0"/>
                <a:cs typeface="IBM Plex Sans" panose="020B0503050203000203" charset="0"/>
              </a:endParaRPr>
            </a:p>
          </p:txBody>
        </p:sp>
        <p:pic>
          <p:nvPicPr>
            <p:cNvPr id="4" name="Picture 3" descr="A close-up of a microscope&#10;&#10;AI-generated content may be incorrect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6" t="8624" r="62214"/>
            <a:stretch>
              <a:fillRect/>
            </a:stretch>
          </p:blipFill>
          <p:spPr>
            <a:xfrm>
              <a:off x="7244650" y="1473582"/>
              <a:ext cx="1996886" cy="239749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21645" y="5386158"/>
              <a:ext cx="284289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700" dirty="0">
                  <a:effectLst/>
                </a:rPr>
                <a:t>H. Shima, Buckling of Carbon Nanotubes, Materials </a:t>
              </a:r>
              <a:r>
                <a:rPr lang="en-US" sz="700" b="1" dirty="0">
                  <a:effectLst/>
                </a:rPr>
                <a:t>5</a:t>
              </a:r>
              <a:r>
                <a:rPr lang="en-US" sz="700" dirty="0">
                  <a:effectLst/>
                </a:rPr>
                <a:t>, 47 (2012).</a:t>
              </a:r>
              <a:endParaRPr lang="en-US" sz="700" dirty="0"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Carbon Nanotubes as C-AFM Probes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664" t="1782" r="71991" b="29066"/>
          <a:stretch>
            <a:fillRect/>
          </a:stretch>
        </p:blipFill>
        <p:spPr>
          <a:xfrm>
            <a:off x="306537" y="986838"/>
            <a:ext cx="2655569" cy="221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37194" t="1782" r="36461" b="29066"/>
          <a:stretch>
            <a:fillRect/>
          </a:stretch>
        </p:blipFill>
        <p:spPr>
          <a:xfrm>
            <a:off x="3694075" y="986839"/>
            <a:ext cx="2655569" cy="2219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72687" t="1782" r="1158" b="29065"/>
          <a:stretch>
            <a:fillRect/>
          </a:stretch>
        </p:blipFill>
        <p:spPr>
          <a:xfrm>
            <a:off x="7075864" y="986838"/>
            <a:ext cx="2636521" cy="22193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36739" y="2164465"/>
            <a:ext cx="34724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74421" y="2164465"/>
            <a:ext cx="34724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655" y="3577261"/>
            <a:ext cx="6030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Attach via micromanipulator and some carbon paste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Cut with FIB for greater integrity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Weld to probe using electron beam deposition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6816" y="4964348"/>
            <a:ext cx="465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*there exist other methods for attachment, which can require less equipment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410624"/>
            <a:ext cx="52086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dirty="0">
                <a:solidFill>
                  <a:schemeClr val="bg1"/>
                </a:solidFill>
                <a:effectLst/>
              </a:rPr>
              <a:t>A. D. Slattery, C. J. Shearer, C. T. Gibson, J. G. Shapter, D. A. Lewis, and A. J. Stapleton, Nanotechnology </a:t>
            </a:r>
            <a:r>
              <a:rPr lang="en-US" sz="700" b="1" dirty="0">
                <a:solidFill>
                  <a:schemeClr val="bg1"/>
                </a:solidFill>
                <a:effectLst/>
              </a:rPr>
              <a:t>27</a:t>
            </a:r>
            <a:r>
              <a:rPr lang="en-US" sz="700" dirty="0">
                <a:solidFill>
                  <a:schemeClr val="bg1"/>
                </a:solidFill>
                <a:effectLst/>
              </a:rPr>
              <a:t>, 475708 (2016).</a:t>
            </a:r>
            <a:endParaRPr lang="en-US" sz="70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Carbon nanotubes as a path to overcome traditional C-AFM limitations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404"/>
          <a:stretch>
            <a:fillRect/>
          </a:stretch>
        </p:blipFill>
        <p:spPr>
          <a:xfrm>
            <a:off x="4871302" y="919460"/>
            <a:ext cx="4715658" cy="40342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15755" y="919460"/>
            <a:ext cx="0" cy="45110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3789" y="1410675"/>
            <a:ext cx="38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000" b="1" dirty="0"/>
              <a:t>Stable, sensitive conductance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4520" y="4992054"/>
            <a:ext cx="443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Comparison in terms of imaging performance on a sample of highly ordered pyrolytic graphite (HOPG).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06153" y="2389932"/>
            <a:ext cx="3654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Improved contrast over typical Pt-</a:t>
            </a:r>
            <a:r>
              <a:rPr lang="en-US" sz="2000" dirty="0" err="1"/>
              <a:t>Ir</a:t>
            </a:r>
            <a:r>
              <a:rPr lang="en-US" sz="2000" dirty="0"/>
              <a:t> tips</a:t>
            </a:r>
            <a:endParaRPr lang="en-US" sz="20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CNTs more conductive than most materials</a:t>
            </a: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Signal integrity unlikely to degrade compared to other tips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84309" y="5276611"/>
            <a:ext cx="3598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700" dirty="0">
                <a:effectLst/>
              </a:rPr>
              <a:t>A. D. Slattery, C. J. Shearer, C. T. Gibson, J. G. Shapter, D. A. Lewis, and A. J. Stapleton, Nanotechnology </a:t>
            </a:r>
            <a:r>
              <a:rPr lang="en-US" sz="700" b="1" dirty="0">
                <a:effectLst/>
              </a:rPr>
              <a:t>27</a:t>
            </a:r>
            <a:r>
              <a:rPr lang="en-US" sz="700" dirty="0">
                <a:effectLst/>
              </a:rPr>
              <a:t>, 475708 (2016).</a:t>
            </a:r>
            <a:endParaRPr lang="en-US" sz="70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Carbon nanotubes as a path to overcome traditional C-AFM limitations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56367" y="919460"/>
            <a:ext cx="0" cy="45110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1328" y="1379237"/>
            <a:ext cx="38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2. Structural Integrity and Repairability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214" y="2290323"/>
            <a:ext cx="459313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authors use a small bundle of SWCNTs</a:t>
            </a:r>
            <a:endParaRPr lang="en-US" sz="20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Slightly larger diameter but much better resilience</a:t>
            </a: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Authors note CNTs are prone to buckling instead of chipping</a:t>
            </a: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CNT-tips offer the ability to repair a tip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756" y="925271"/>
            <a:ext cx="2790484" cy="3290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07" y="4313377"/>
            <a:ext cx="2200582" cy="981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Carbon nanotubes as a path to overcome traditional C-AFM limitations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956367" y="919460"/>
            <a:ext cx="0" cy="451104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1328" y="1364292"/>
            <a:ext cx="3882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3. Improved tip diameter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214" y="2147895"/>
            <a:ext cx="45931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May or may not improve spatial resolution of C-AFM very much (depends on sample)</a:t>
            </a:r>
            <a:endParaRPr lang="en-US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does give big improvements to topology map (which can be gathered simultaneously)</a:t>
            </a:r>
            <a:endParaRPr lang="en-US" sz="20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Necessary for characterization of nanoelectronics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18297" r="56057" b="2097"/>
          <a:stretch>
            <a:fillRect/>
          </a:stretch>
        </p:blipFill>
        <p:spPr>
          <a:xfrm>
            <a:off x="6758395" y="806682"/>
            <a:ext cx="2530035" cy="2039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6658" t="18297" r="145" b="1829"/>
          <a:stretch>
            <a:fillRect/>
          </a:stretch>
        </p:blipFill>
        <p:spPr>
          <a:xfrm>
            <a:off x="6801256" y="2963726"/>
            <a:ext cx="2487175" cy="2046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3389" y="5183847"/>
            <a:ext cx="3102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>
                <a:effectLst/>
              </a:rPr>
              <a:t>J. Xu, Y. </a:t>
            </a:r>
            <a:r>
              <a:rPr lang="en-US" sz="800" dirty="0" err="1">
                <a:effectLst/>
              </a:rPr>
              <a:t>Shingaya</a:t>
            </a:r>
            <a:r>
              <a:rPr lang="en-US" sz="800" dirty="0">
                <a:effectLst/>
              </a:rPr>
              <a:t>, Y. Zhao, and T. Nakayama, Applied Surface Science </a:t>
            </a:r>
            <a:r>
              <a:rPr lang="en-US" sz="800" b="1" dirty="0">
                <a:effectLst/>
              </a:rPr>
              <a:t>335</a:t>
            </a:r>
            <a:r>
              <a:rPr lang="en-US" sz="800" dirty="0">
                <a:effectLst/>
              </a:rPr>
              <a:t>, 11 (2015).</a:t>
            </a:r>
            <a:endParaRPr lang="en-US" sz="800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8395" y="855450"/>
            <a:ext cx="238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Au-coated Si Tip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8394" y="3019649"/>
            <a:ext cx="238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CNT Tip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Potential research directions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000" y="1395038"/>
            <a:ext cx="266960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Little work has been done using such tips explicitly yet (I think)</a:t>
            </a:r>
            <a:endParaRPr lang="en-US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Such long-duration experiments (such as extended chemical reactions) cannot be imaged using most C-AFM probes </a:t>
            </a:r>
            <a:endParaRPr lang="en-US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(Hundreds of scans required)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2068" y="5214624"/>
            <a:ext cx="597450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sz="700" b="1" dirty="0">
                <a:effectLst/>
                <a:cs typeface="+mn-lt"/>
              </a:rPr>
              <a:t>V. Jain*</a:t>
            </a:r>
            <a:r>
              <a:rPr lang="en-US" sz="700" b="1" dirty="0">
                <a:effectLst/>
                <a:cs typeface="+mn-lt"/>
              </a:rPr>
              <a:t>, S. </a:t>
            </a:r>
            <a:r>
              <a:rPr lang="en-US" sz="700" b="1" dirty="0" err="1">
                <a:effectLst/>
                <a:cs typeface="+mn-lt"/>
              </a:rPr>
              <a:t>Ahsanullah</a:t>
            </a:r>
            <a:r>
              <a:rPr lang="en-US" sz="700" b="1" dirty="0">
                <a:effectLst/>
                <a:cs typeface="+mn-lt"/>
              </a:rPr>
              <a:t>*</a:t>
            </a:r>
            <a:r>
              <a:rPr lang="en-US" sz="700" b="1" dirty="0">
                <a:effectLst/>
                <a:cs typeface="+mn-lt"/>
              </a:rPr>
              <a:t>, G. Saggars*</a:t>
            </a:r>
            <a:r>
              <a:rPr lang="en-US" sz="700" b="1" dirty="0">
                <a:effectLst/>
                <a:cs typeface="+mn-lt"/>
              </a:rPr>
              <a:t>, </a:t>
            </a:r>
            <a:r>
              <a:rPr lang="en-US" sz="700" dirty="0">
                <a:effectLst/>
                <a:cs typeface="+mn-lt"/>
              </a:rPr>
              <a:t>A. Mathai*,</a:t>
            </a:r>
            <a:r>
              <a:rPr lang="en-US" sz="700" dirty="0">
                <a:effectLst/>
                <a:cs typeface="+mn-lt"/>
              </a:rPr>
              <a:t> D. Pates,</a:t>
            </a:r>
            <a:r>
              <a:rPr lang="en-US" sz="700" dirty="0">
                <a:effectLst/>
                <a:cs typeface="+mn-lt"/>
              </a:rPr>
              <a:t> A. Guardiola, K. Watanabe, T. Taniguchi, M. A. McGuire, D. Graf, M. </a:t>
            </a:r>
            <a:r>
              <a:rPr lang="en-US" sz="700" dirty="0" err="1">
                <a:effectLst/>
                <a:cs typeface="+mn-lt"/>
              </a:rPr>
              <a:t>Gibertini</a:t>
            </a:r>
            <a:r>
              <a:rPr lang="en-US" sz="700" dirty="0">
                <a:effectLst/>
                <a:cs typeface="+mn-lt"/>
              </a:rPr>
              <a:t>, A. F. May, D. Ovchinnikov</a:t>
            </a:r>
            <a:r>
              <a:rPr lang="en-US" sz="700" dirty="0">
                <a:effectLst/>
                <a:cs typeface="+mn-lt"/>
              </a:rPr>
              <a:t>, “Electrical detection of magnetic states in G-type van der Waals antiferromagnet”, In Preparation (2025)</a:t>
            </a:r>
            <a:endParaRPr lang="en-US" sz="700" dirty="0">
              <a:effectLst/>
              <a:cs typeface="+mn-lt"/>
            </a:endParaRPr>
          </a:p>
        </p:txBody>
      </p:sp>
      <p:pic>
        <p:nvPicPr>
          <p:cNvPr id="9" name="Picture 8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5395" y="1092835"/>
            <a:ext cx="5972810" cy="405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many windows&#10;&#10;AI-generated content may be incorrect.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80" y="1037923"/>
            <a:ext cx="10810875" cy="4632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3340" y="-91440"/>
            <a:ext cx="10271759" cy="11658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0800000">
            <a:off x="-280035" y="1074420"/>
            <a:ext cx="10498454" cy="468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8000">
                <a:schemeClr val="bg1">
                  <a:lumMod val="75000"/>
                  <a:alpha val="0"/>
                </a:schemeClr>
              </a:gs>
              <a:gs pos="100000">
                <a:schemeClr val="dk1">
                  <a:lumMod val="60000"/>
                  <a:lumOff val="4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1678920"/>
          </a:xfrm>
        </p:spPr>
        <p:txBody>
          <a:bodyPr anchor="t"/>
          <a:lstStyle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GB" dirty="0">
                <a:solidFill>
                  <a:schemeClr val="bg1"/>
                </a:solidFill>
              </a:rPr>
              <a:t>That’s all!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  <a:hlinkClick r:id="rId2"/>
              </a:rPr>
              <a:t>grant-saggars@ku.edu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November 4, 2025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&amp; Outline</a:t>
            </a:r>
            <a:endParaRPr lang="en-US" dirty="0"/>
          </a:p>
        </p:txBody>
      </p:sp>
      <p:pic>
        <p:nvPicPr>
          <p:cNvPr id="4" name="Picture 3" descr="A green text on a black background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77" y="4754314"/>
            <a:ext cx="4372654" cy="66318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413724" y="1170432"/>
            <a:ext cx="0" cy="3462528"/>
          </a:xfrm>
          <a:prstGeom prst="straightConnector1">
            <a:avLst/>
          </a:prstGeom>
          <a:ln w="57150">
            <a:solidFill>
              <a:schemeClr val="tx1">
                <a:alpha val="4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414272" y="903631"/>
            <a:ext cx="6483662" cy="1110987"/>
            <a:chOff x="1755648" y="770495"/>
            <a:chExt cx="6483662" cy="1110987"/>
          </a:xfrm>
        </p:grpSpPr>
        <p:sp>
          <p:nvSpPr>
            <p:cNvPr id="6" name="TextBox 5"/>
            <p:cNvSpPr txBox="1"/>
            <p:nvPr/>
          </p:nvSpPr>
          <p:spPr>
            <a:xfrm>
              <a:off x="1755648" y="865819"/>
              <a:ext cx="34852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1. Basics of Conductive Atomic Force Microscopy (C-AFM)</a:t>
              </a:r>
              <a:endParaRPr lang="en-US" sz="2000" b="1" dirty="0"/>
            </a:p>
          </p:txBody>
        </p:sp>
        <p:pic>
          <p:nvPicPr>
            <p:cNvPr id="25" name="Picture 24" descr="A diagram of a circular object&#10;&#10;AI-generated content may be incorrect.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456" y="770495"/>
              <a:ext cx="1703854" cy="95537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322833" y="1920240"/>
            <a:ext cx="6575101" cy="1886794"/>
            <a:chOff x="1322833" y="1920240"/>
            <a:chExt cx="6575101" cy="1886794"/>
          </a:xfrm>
        </p:grpSpPr>
        <p:grpSp>
          <p:nvGrpSpPr>
            <p:cNvPr id="29" name="Group 28"/>
            <p:cNvGrpSpPr/>
            <p:nvPr/>
          </p:nvGrpSpPr>
          <p:grpSpPr>
            <a:xfrm>
              <a:off x="1322833" y="1920240"/>
              <a:ext cx="6575101" cy="1886794"/>
              <a:chOff x="1664209" y="1920240"/>
              <a:chExt cx="6575101" cy="188679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664209" y="2479886"/>
                <a:ext cx="36681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2.  Basics of carbon nanotubes (CNTs)</a:t>
                </a:r>
                <a:endParaRPr lang="en-US" sz="2000" b="1" dirty="0"/>
              </a:p>
            </p:txBody>
          </p:sp>
          <p:pic>
            <p:nvPicPr>
              <p:cNvPr id="8" name="Picture 7" descr="A close-up of a molecule&#10;&#10;AI-generated content may be incorrect.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9714"/>
              <a:stretch>
                <a:fillRect/>
              </a:stretch>
            </p:blipFill>
            <p:spPr>
              <a:xfrm>
                <a:off x="6535457" y="1983736"/>
                <a:ext cx="1703853" cy="1823298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6492240" y="1920240"/>
                <a:ext cx="292602" cy="256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6144762" y="3658770"/>
              <a:ext cx="1753172" cy="1482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3315" y="3614645"/>
            <a:ext cx="7069851" cy="719328"/>
            <a:chOff x="1364691" y="3481509"/>
            <a:chExt cx="7069851" cy="719328"/>
          </a:xfrm>
        </p:grpSpPr>
        <p:sp>
          <p:nvSpPr>
            <p:cNvPr id="9" name="TextBox 8"/>
            <p:cNvSpPr txBox="1"/>
            <p:nvPr/>
          </p:nvSpPr>
          <p:spPr>
            <a:xfrm>
              <a:off x="1364691" y="3715475"/>
              <a:ext cx="4267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3. Combining the two</a:t>
              </a:r>
              <a:endParaRPr lang="en-US" sz="200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 t="13654" b="44944"/>
            <a:stretch>
              <a:fillRect/>
            </a:stretch>
          </p:blipFill>
          <p:spPr>
            <a:xfrm>
              <a:off x="6340224" y="3481509"/>
              <a:ext cx="2094318" cy="7193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is C-AFM a useful technique?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51872" y="692820"/>
            <a:ext cx="297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Conducting Atomic Force Microscopy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472" y="3822827"/>
            <a:ext cx="30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1. Capacitance (SCM)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6400" y="3822826"/>
            <a:ext cx="2647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2. Tunneling 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</a:rPr>
              <a:t>Behavior (TUNA)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7250" y="3822825"/>
            <a:ext cx="3505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3. Spreading Resistance (SSRM)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1890712" y="2076814"/>
            <a:ext cx="2849824" cy="1746013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/>
        </p:nvCxnSpPr>
        <p:spPr>
          <a:xfrm>
            <a:off x="5040312" y="2188464"/>
            <a:ext cx="0" cy="1634362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0"/>
          </p:cNvCxnSpPr>
          <p:nvPr/>
        </p:nvCxnSpPr>
        <p:spPr>
          <a:xfrm>
            <a:off x="5340089" y="2076814"/>
            <a:ext cx="2849824" cy="1746011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C-AFM Basics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720" y="852990"/>
            <a:ext cx="82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Circa 1996: Record the current flowing at the tip/sample nanojunction simultaneously to the topography.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85" y="1860019"/>
            <a:ext cx="4682954" cy="162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188" y="3835339"/>
            <a:ext cx="483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Figure 1.3 </a:t>
            </a:r>
            <a:r>
              <a:rPr lang="en-US" sz="1600" dirty="0"/>
              <a:t>Block diagram of a conventional conductive atomic force microscope. Compared to the AFM, </a:t>
            </a:r>
            <a:r>
              <a:rPr lang="en-US" sz="1600" u="sng" dirty="0"/>
              <a:t>the three new elements are the conductive tip, preamplifier, and sample bias</a:t>
            </a:r>
            <a:r>
              <a:rPr lang="en-US" sz="1600" dirty="0"/>
              <a:t>.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92" y="1413817"/>
            <a:ext cx="3639548" cy="25219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60720" y="4007494"/>
            <a:ext cx="39974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C-AFM measures current density; </a:t>
            </a:r>
            <a:r>
              <a:rPr lang="en-US" sz="1400" b="1" dirty="0"/>
              <a:t>effective area</a:t>
            </a:r>
            <a:r>
              <a:rPr lang="en-US" sz="1400" dirty="0"/>
              <a:t> matters.</a:t>
            </a:r>
            <a:endParaRPr lang="en-US" sz="1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i="1" dirty="0"/>
              <a:t>This is not the same as the sample contact area</a:t>
            </a:r>
            <a:endParaRPr lang="en-US" sz="12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propagation of the electric field is dependent on both the tip and the material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76475" y="5276180"/>
            <a:ext cx="80213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i="1" dirty="0">
                <a:effectLst/>
              </a:rPr>
              <a:t>Conductive Atomic Force Microscopy | Wiley Online Books</a:t>
            </a:r>
            <a:endParaRPr lang="en-US" sz="1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4000" y="148149"/>
            <a:ext cx="8873680" cy="361006"/>
          </a:xfrm>
        </p:spPr>
        <p:txBody>
          <a:bodyPr>
            <a:noAutofit/>
          </a:bodyPr>
          <a:lstStyle/>
          <a:p>
            <a:r>
              <a:rPr lang="en-US" sz="2400" dirty="0"/>
              <a:t>Conduction Processes in Tip/Semiconductor Nanojunctions</a:t>
            </a:r>
            <a:endParaRPr lang="en-US" sz="2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7510144" y="875030"/>
            <a:ext cx="2286000" cy="4700270"/>
            <a:chOff x="7510144" y="875030"/>
            <a:chExt cx="2286000" cy="4700270"/>
          </a:xfrm>
        </p:grpSpPr>
        <p:sp>
          <p:nvSpPr>
            <p:cNvPr id="28" name="Rectangle 27"/>
            <p:cNvSpPr/>
            <p:nvPr/>
          </p:nvSpPr>
          <p:spPr>
            <a:xfrm>
              <a:off x="7510144" y="875030"/>
              <a:ext cx="2286000" cy="470027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3108960" rIns="91440" bIns="182880" rtlCol="0" anchor="t"/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Thermal excitation releases “stuck” charges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 descr="A diagram of a mathematical equation&#10;&#10;AI-generated content may be incorrect.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94" r="5352"/>
            <a:stretch>
              <a:fillRect/>
            </a:stretch>
          </p:blipFill>
          <p:spPr>
            <a:xfrm>
              <a:off x="7657464" y="1077357"/>
              <a:ext cx="1991360" cy="25201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522208" y="3529640"/>
              <a:ext cx="2261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400" b="1" dirty="0">
                  <a:solidFill>
                    <a:schemeClr val="tx1"/>
                  </a:solidFill>
                </a:rPr>
                <a:t>Frenkel-Poole Emission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66876" y="875030"/>
            <a:ext cx="2329604" cy="4700270"/>
            <a:chOff x="5066876" y="875030"/>
            <a:chExt cx="2329604" cy="4700270"/>
          </a:xfrm>
        </p:grpSpPr>
        <p:sp>
          <p:nvSpPr>
            <p:cNvPr id="31" name="Rectangle 30"/>
            <p:cNvSpPr/>
            <p:nvPr/>
          </p:nvSpPr>
          <p:spPr>
            <a:xfrm>
              <a:off x="5100530" y="875030"/>
              <a:ext cx="2286000" cy="470027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3108960" rIns="91440" bIns="182880" rtlCol="0" anchor="t"/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Direct excitation of carriers over barrier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Applies to metal-insulator / insulator-semiconductor interfaces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Shottkey</a:t>
              </a:r>
              <a:r>
                <a:rPr lang="en-US" sz="1200" dirty="0">
                  <a:solidFill>
                    <a:schemeClr val="tx1"/>
                  </a:solidFill>
                </a:rPr>
                <a:t> emission is a subclass of Thermionic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 descr="A diagram of a mathematical equation&#10;&#10;AI-generated content may be incorrect.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30246"/>
            <a:stretch>
              <a:fillRect/>
            </a:stretch>
          </p:blipFill>
          <p:spPr>
            <a:xfrm>
              <a:off x="5235998" y="1077357"/>
              <a:ext cx="1991360" cy="252015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066876" y="3529640"/>
              <a:ext cx="23296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Thermionic Emission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628366" y="875030"/>
            <a:ext cx="2348550" cy="4700270"/>
            <a:chOff x="2628366" y="875030"/>
            <a:chExt cx="2348550" cy="4700270"/>
          </a:xfrm>
        </p:grpSpPr>
        <p:sp>
          <p:nvSpPr>
            <p:cNvPr id="30" name="Rectangle 29"/>
            <p:cNvSpPr/>
            <p:nvPr/>
          </p:nvSpPr>
          <p:spPr>
            <a:xfrm>
              <a:off x="2667210" y="875030"/>
              <a:ext cx="2286000" cy="470027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3108960" rIns="91440" bIns="182880" rtlCol="0" anchor="t"/>
            <a:lstStyle/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Highly insulating, semiconducting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Occurs when tunneling through trapezoidal barrier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Generally happens in thicker samples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 descr="A diagram of a mathematical equation&#10;&#10;AI-generated content may be incorrect.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1" r="52695"/>
            <a:stretch>
              <a:fillRect/>
            </a:stretch>
          </p:blipFill>
          <p:spPr>
            <a:xfrm>
              <a:off x="2814531" y="1077357"/>
              <a:ext cx="1991360" cy="2520156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628366" y="3529640"/>
              <a:ext cx="2348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800" b="1" dirty="0">
                  <a:solidFill>
                    <a:schemeClr val="tx1"/>
                  </a:solidFill>
                </a:rPr>
                <a:t>Fowler-Nordheim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1130936" y="875030"/>
            <a:ext cx="5039360" cy="4700270"/>
            <a:chOff x="-1130936" y="875030"/>
            <a:chExt cx="5039360" cy="4700270"/>
          </a:xfrm>
        </p:grpSpPr>
        <p:sp>
          <p:nvSpPr>
            <p:cNvPr id="29" name="Rectangle 28"/>
            <p:cNvSpPr/>
            <p:nvPr/>
          </p:nvSpPr>
          <p:spPr>
            <a:xfrm>
              <a:off x="245744" y="875030"/>
              <a:ext cx="2286000" cy="4700270"/>
            </a:xfrm>
            <a:prstGeom prst="rect">
              <a:avLst/>
            </a:prstGeom>
            <a:solidFill>
              <a:schemeClr val="bg1"/>
            </a:solidFill>
            <a:effectLst>
              <a:outerShdw blurRad="101600" dist="38100" dir="186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3108960" rIns="91440" bIns="182880" rtlCol="0" anchor="t"/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Highly insulating, semiconducting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</a:rPr>
                <a:t>Occurs when tunneling through square barrier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>
                <a:spcAft>
                  <a:spcPts val="12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  <a:p>
              <a:pPr>
                <a:spcAft>
                  <a:spcPts val="12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 descr="A diagram of a mathematical equation&#10;&#10;AI-generated content may be incorrect.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8" r="72888"/>
            <a:stretch>
              <a:fillRect/>
            </a:stretch>
          </p:blipFill>
          <p:spPr>
            <a:xfrm>
              <a:off x="393064" y="1077357"/>
              <a:ext cx="1991360" cy="252015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-1130936" y="3529640"/>
              <a:ext cx="50393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800" b="1" dirty="0">
                  <a:solidFill>
                    <a:schemeClr val="tx1"/>
                  </a:solidFill>
                </a:rPr>
                <a:t>Direct Tunneling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 Modes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14" y="870887"/>
            <a:ext cx="8013196" cy="4299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475" y="5276180"/>
            <a:ext cx="80213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i="1" dirty="0">
                <a:effectLst/>
              </a:rPr>
              <a:t>Conductive Atomic Force Microscopy | Wiley Online Books</a:t>
            </a:r>
            <a:endParaRPr lang="en-US" sz="1000" dirty="0"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Choice of Probe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481" t="2616" r="64335" b="3510"/>
          <a:stretch>
            <a:fillRect/>
          </a:stretch>
        </p:blipFill>
        <p:spPr>
          <a:xfrm>
            <a:off x="454930" y="816374"/>
            <a:ext cx="3140904" cy="2956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37589" t="2616" r="34770" b="3510"/>
          <a:stretch>
            <a:fillRect/>
          </a:stretch>
        </p:blipFill>
        <p:spPr>
          <a:xfrm>
            <a:off x="3958193" y="816374"/>
            <a:ext cx="2467596" cy="2956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67275" t="3395" r="551" b="2731"/>
          <a:stretch>
            <a:fillRect/>
          </a:stretch>
        </p:blipFill>
        <p:spPr>
          <a:xfrm>
            <a:off x="6770791" y="811467"/>
            <a:ext cx="2872260" cy="29568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1329" y="3983518"/>
            <a:ext cx="31311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Tips using a graphene or diamond coating are much more robust and sensitive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Highly robust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Demands tedious fabrication, but can be made in bulk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650" y="3983518"/>
            <a:ext cx="31311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Conductive varnish on insulating probe (often, Si)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Optimize varnish thickness against tip diameter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Tips prone to extremely short lifespan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2702" y="3983518"/>
            <a:ext cx="247857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Highly etched &amp; lithographically structured probes (thin films or wire)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Allows fine control over structure and conductivity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Exceedingly difficult to manufacture, sometimes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Reliability of Conductive AFM Probes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33386" y="2566770"/>
            <a:ext cx="361418" cy="426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2885" y="2566770"/>
            <a:ext cx="361418" cy="426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8970" y="5171456"/>
            <a:ext cx="80213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 i="1" dirty="0">
                <a:effectLst/>
              </a:rPr>
              <a:t>Conductive Atomic Force Microscopy | Wiley Online Books</a:t>
            </a:r>
            <a:endParaRPr lang="en-US" sz="1000" i="1" dirty="0">
              <a:effectLst/>
            </a:endParaRPr>
          </a:p>
          <a:p>
            <a:r>
              <a:rPr lang="en-US" sz="1000" dirty="0"/>
              <a:t>M. Lanza, A. Bayerl, T. Gao, M. </a:t>
            </a:r>
            <a:r>
              <a:rPr lang="en-US" sz="1000" dirty="0" err="1"/>
              <a:t>Porti</a:t>
            </a:r>
            <a:r>
              <a:rPr lang="en-US" sz="1000" dirty="0"/>
              <a:t>, M. </a:t>
            </a:r>
            <a:r>
              <a:rPr lang="en-US" sz="1000" dirty="0" err="1"/>
              <a:t>Nafria</a:t>
            </a:r>
            <a:r>
              <a:rPr lang="en-US" sz="1000" dirty="0"/>
              <a:t>, G. Y. Jing, Y. F. Zhang, Z. F. Liu, and H. L. Duan, Advanced Materials </a:t>
            </a:r>
            <a:r>
              <a:rPr lang="en-US" sz="1000" b="1" dirty="0"/>
              <a:t>25</a:t>
            </a:r>
            <a:r>
              <a:rPr lang="en-US" sz="1000" dirty="0"/>
              <a:t>, 1440 (2013).</a:t>
            </a:r>
            <a:endParaRPr lang="en-US" sz="1000" dirty="0"/>
          </a:p>
          <a:p>
            <a:pPr>
              <a:buNone/>
            </a:pPr>
            <a:endParaRPr lang="en-US" sz="1000" dirty="0"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2194" y="822112"/>
            <a:ext cx="3257554" cy="2620038"/>
            <a:chOff x="132194" y="822112"/>
            <a:chExt cx="3257554" cy="26200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rcRect l="1336" r="50069" b="58960"/>
            <a:stretch>
              <a:fillRect/>
            </a:stretch>
          </p:blipFill>
          <p:spPr>
            <a:xfrm>
              <a:off x="132194" y="822112"/>
              <a:ext cx="3257554" cy="217720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4000" y="3072818"/>
              <a:ext cx="271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Metal-varnished tip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21946" y="822111"/>
            <a:ext cx="3511440" cy="2620039"/>
            <a:chOff x="3321946" y="822111"/>
            <a:chExt cx="3511440" cy="2620039"/>
          </a:xfrm>
        </p:grpSpPr>
        <p:grpSp>
          <p:nvGrpSpPr>
            <p:cNvPr id="13" name="Group 12"/>
            <p:cNvGrpSpPr/>
            <p:nvPr/>
          </p:nvGrpSpPr>
          <p:grpSpPr>
            <a:xfrm>
              <a:off x="3321946" y="822111"/>
              <a:ext cx="3347144" cy="2177206"/>
              <a:chOff x="3366741" y="1746671"/>
              <a:chExt cx="3347144" cy="217720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"/>
              <a:srcRect l="48746" r="1322" b="58960"/>
              <a:stretch>
                <a:fillRect/>
              </a:stretch>
            </p:blipFill>
            <p:spPr>
              <a:xfrm>
                <a:off x="3366741" y="1746671"/>
                <a:ext cx="3347144" cy="217720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479338" y="3461430"/>
                <a:ext cx="361418" cy="42688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67400" y="3072818"/>
              <a:ext cx="296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Etched &amp; Wire tips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01287" y="822111"/>
            <a:ext cx="3378794" cy="2609849"/>
            <a:chOff x="6601287" y="822111"/>
            <a:chExt cx="3378794" cy="26098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rcRect l="25034" t="42639" r="25034" b="16321"/>
            <a:stretch>
              <a:fillRect/>
            </a:stretch>
          </p:blipFill>
          <p:spPr>
            <a:xfrm>
              <a:off x="6601287" y="822111"/>
              <a:ext cx="3347144" cy="21772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014095" y="3124183"/>
              <a:ext cx="2965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Diamond &amp; Graphene Coated Tips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9331" y="3700551"/>
            <a:ext cx="1987605" cy="1298170"/>
            <a:chOff x="3119331" y="3700551"/>
            <a:chExt cx="1987605" cy="129817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/>
            <a:srcRect t="67838" b="4579"/>
            <a:stretch>
              <a:fillRect/>
            </a:stretch>
          </p:blipFill>
          <p:spPr>
            <a:xfrm>
              <a:off x="3119331" y="3700551"/>
              <a:ext cx="1987605" cy="129817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119331" y="4544130"/>
              <a:ext cx="1654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Pt-</a:t>
              </a:r>
              <a:r>
                <a:rPr lang="en-US" dirty="0" err="1">
                  <a:solidFill>
                    <a:schemeClr val="bg1"/>
                  </a:solidFill>
                </a:rPr>
                <a:t>Ir</a:t>
              </a:r>
              <a:r>
                <a:rPr lang="en-US" dirty="0">
                  <a:solidFill>
                    <a:schemeClr val="bg1"/>
                  </a:solidFill>
                </a:rPr>
                <a:t> Tip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80072" y="3700550"/>
            <a:ext cx="2178181" cy="1298170"/>
            <a:chOff x="5480072" y="3700550"/>
            <a:chExt cx="2178181" cy="129817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/>
            <a:srcRect t="14711" b="60119"/>
            <a:stretch>
              <a:fillRect/>
            </a:stretch>
          </p:blipFill>
          <p:spPr>
            <a:xfrm>
              <a:off x="5480072" y="3700550"/>
              <a:ext cx="2178181" cy="129817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480072" y="3752778"/>
              <a:ext cx="1812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Used Pt-</a:t>
              </a:r>
              <a:r>
                <a:rPr lang="en-US" dirty="0" err="1">
                  <a:solidFill>
                    <a:schemeClr val="bg1"/>
                  </a:solidFill>
                </a:rPr>
                <a:t>Ir</a:t>
              </a:r>
              <a:r>
                <a:rPr lang="en-US" dirty="0">
                  <a:solidFill>
                    <a:schemeClr val="bg1"/>
                  </a:solidFill>
                </a:rPr>
                <a:t> Tip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2885" y="2663952"/>
            <a:ext cx="295434" cy="329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10393" y="2669613"/>
            <a:ext cx="295434" cy="329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C-AFM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0873" y="1046903"/>
          <a:ext cx="4173399" cy="4214592"/>
        </p:xfrm>
        <a:graphic>
          <a:graphicData uri="http://schemas.openxmlformats.org/drawingml/2006/table">
            <a:tbl>
              <a:tblPr/>
              <a:tblGrid>
                <a:gridCol w="520319"/>
                <a:gridCol w="3653080"/>
              </a:tblGrid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Year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Achievements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2011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Monolayer MoS₂ n-type FET with a high-k top gate dielectric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Integrated logic circuit based on a single-layer MoS₂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2012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Monolayer WSe₂ p-type FET with a high-k top gate dielectric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Chemical vapor deposition (CVD) of MoS₂ atomic layers on SiO₂ substrates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2014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FET built from all 2D material components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121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Vertical and in-plane heterostructures of WS₂/MoS₂ monolayers grown by CVD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Atomic layer deposition (ALD) of MoS₂ thin films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2015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CVD of epitaxial monolayer MoS₂ on sapphire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3121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Metal organic CVD of a highly uniform monolayer MoS₂ on 100 mm SiO₂ wafers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WSe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₂-based CMOS and integrated circuits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Tunnel diodes based on MoS₂/WSe₂ vdW heterostructures grown by CVD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2016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MoS₂ FET with a 1 nm gate length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MoS₂ FET with a sub −10 nm channel length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CVD of epitaxial monolayer MoS₂ on gallium nitride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Pulsed laser deposition (PLD) of MoS₂ thin films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2017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Ambipolar MoS₂ FET by tailoring the Schottky barrier with oxygen plasma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3121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Ohmic contacts to monolayer MoS₂ by van der Waals bonded metal/h-BN electrodes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Demonstration of a microprocessor based on CVD grown bilayer MoS₂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3121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Hot electron transistor with </a:t>
                      </a:r>
                      <a:r>
                        <a:rPr lang="en-US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GaN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 emitter, graphene base, and </a:t>
                      </a:r>
                      <a:r>
                        <a:rPr lang="en-US" sz="9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WSe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₂ base-collector barrier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121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2018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Batch CVD growth of uniform monolayer MoS₂ on 150 mm soda-lime glass wafers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</a:tr>
              <a:tr h="1560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2019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Van der Waals contacts between 3D metals and 2D semiconducting TMDs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04" marR="6504" marT="65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85036" y="1046903"/>
            <a:ext cx="5046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(ACS 2017) </a:t>
            </a:r>
            <a:r>
              <a:rPr lang="en-US" sz="2000" b="1" dirty="0" err="1">
                <a:solidFill>
                  <a:schemeClr val="bg1"/>
                </a:solidFill>
              </a:rPr>
              <a:t>Shottky</a:t>
            </a:r>
            <a:r>
              <a:rPr lang="en-US" sz="2000" b="1" dirty="0">
                <a:solidFill>
                  <a:schemeClr val="bg1"/>
                </a:solidFill>
              </a:rPr>
              <a:t> Barrier Tuned via Plasma Treatment in 2D MoS₂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diagram of a plasma diagram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1" y="1975667"/>
            <a:ext cx="4321282" cy="2357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58543" y="4459469"/>
            <a:ext cx="5045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Schottky barrier height maps and histograms on pristine MoS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 err="1">
                <a:solidFill>
                  <a:schemeClr val="bg1"/>
                </a:solidFill>
              </a:rPr>
              <a:t>a</a:t>
            </a:r>
            <a:r>
              <a:rPr lang="en-US" dirty="0" err="1">
                <a:solidFill>
                  <a:schemeClr val="bg1"/>
                </a:solidFill>
              </a:rPr>
              <a:t>,</a:t>
            </a:r>
            <a:r>
              <a:rPr lang="en-US" b="1" dirty="0" err="1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) and after 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plasma for 300 (</a:t>
            </a:r>
            <a:r>
              <a:rPr lang="en-US" b="1" dirty="0" err="1">
                <a:solidFill>
                  <a:schemeClr val="bg1"/>
                </a:solidFill>
              </a:rPr>
              <a:t>b</a:t>
            </a:r>
            <a:r>
              <a:rPr lang="en-US" dirty="0" err="1">
                <a:solidFill>
                  <a:schemeClr val="bg1"/>
                </a:solidFill>
              </a:rPr>
              <a:t>,</a:t>
            </a:r>
            <a:r>
              <a:rPr lang="en-US" b="1" dirty="0" err="1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) and 600 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umbered">
  <a:themeElements>
    <a:clrScheme name="Oxocarbon">
      <a:dk1>
        <a:srgbClr val="161616"/>
      </a:dk1>
      <a:lt1>
        <a:srgbClr val="FFFFFF"/>
      </a:lt1>
      <a:dk2>
        <a:srgbClr val="0E2841"/>
      </a:dk2>
      <a:lt2>
        <a:srgbClr val="D0D0D0"/>
      </a:lt2>
      <a:accent1>
        <a:srgbClr val="FF6F00"/>
      </a:accent1>
      <a:accent2>
        <a:srgbClr val="0F62FE"/>
      </a:accent2>
      <a:accent3>
        <a:srgbClr val="42BE65"/>
      </a:accent3>
      <a:accent4>
        <a:srgbClr val="673AB7"/>
      </a:accent4>
      <a:accent5>
        <a:srgbClr val="BE95FF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3">
      <a:majorFont>
        <a:latin typeface="Century Gothic"/>
        <a:ea typeface="DejaVu Sans"/>
        <a:cs typeface="DejaVu Sans"/>
      </a:majorFont>
      <a:minorFont>
        <a:latin typeface="PT Serif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7175</Words>
  <Application>WPS Presentation</Application>
  <PresentationFormat>Custom</PresentationFormat>
  <Paragraphs>273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2" baseType="lpstr">
      <vt:lpstr>Arial</vt:lpstr>
      <vt:lpstr>SimSun</vt:lpstr>
      <vt:lpstr>Wingdings</vt:lpstr>
      <vt:lpstr>IBM Plex</vt:lpstr>
      <vt:lpstr>DejaVu Sans</vt:lpstr>
      <vt:lpstr>IBM Plex Sans</vt:lpstr>
      <vt:lpstr>Arial</vt:lpstr>
      <vt:lpstr>Noto Emoji</vt:lpstr>
      <vt:lpstr>Symbol</vt:lpstr>
      <vt:lpstr>Century Gothic</vt:lpstr>
      <vt:lpstr>Times New Roman</vt:lpstr>
      <vt:lpstr>K2D Thin</vt:lpstr>
      <vt:lpstr>PT Serif</vt:lpstr>
      <vt:lpstr>Microsoft YaHei</vt:lpstr>
      <vt:lpstr>Noto Sans CJK SC</vt:lpstr>
      <vt:lpstr>Arial Unicode MS</vt:lpstr>
      <vt:lpstr>Aptos Narrow</vt:lpstr>
      <vt:lpstr>Palanquin</vt:lpstr>
      <vt:lpstr>Open Sans</vt:lpstr>
      <vt:lpstr>Aboreto</vt:lpstr>
      <vt:lpstr>Andika</vt:lpstr>
      <vt:lpstr>Calibri</vt:lpstr>
      <vt:lpstr>Times New Roman</vt:lpstr>
      <vt:lpstr>Numbered</vt:lpstr>
      <vt:lpstr>Grant Saggars @ University of Kansas  grant-saggars@ku.edu November 4, 2025</vt:lpstr>
      <vt:lpstr>Background &amp; Outline</vt:lpstr>
      <vt:lpstr>When is C-AFM a useful technique?</vt:lpstr>
      <vt:lpstr>C-AFM Basics</vt:lpstr>
      <vt:lpstr>Conduction Processes in Tip/Semiconductor Nanojunctions</vt:lpstr>
      <vt:lpstr>Operation Modes</vt:lpstr>
      <vt:lpstr>Choice of Probe</vt:lpstr>
      <vt:lpstr>Reliability of Conductive AFM Probes</vt:lpstr>
      <vt:lpstr>Applications of C-AFM</vt:lpstr>
      <vt:lpstr>Final Notes on C-AFM: Atomic Resolution Possible (sometimes)</vt:lpstr>
      <vt:lpstr>Development of Carbon Nanotubes</vt:lpstr>
      <vt:lpstr>Fact Sheet</vt:lpstr>
      <vt:lpstr>Carbon Nanotubes as C-AFM Probes </vt:lpstr>
      <vt:lpstr>Carbon nanotubes as a path to overcome traditional C-AFM limitations</vt:lpstr>
      <vt:lpstr>Carbon nanotubes as a path to overcome traditional C-AFM limitations</vt:lpstr>
      <vt:lpstr>Carbon nanotubes as a path to overcome traditional C-AFM limitations</vt:lpstr>
      <vt:lpstr>Potential research directions</vt:lpstr>
      <vt:lpstr>That’s all!  grant-saggars@ku.edu November 4, 2025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the Future: van der Waals Nanoscale Devices</dc:title>
  <dc:creator>Mathai, Abishai Kunjumon</dc:creator>
  <cp:lastModifiedBy>mamba</cp:lastModifiedBy>
  <cp:revision>2441</cp:revision>
  <dcterms:created xsi:type="dcterms:W3CDTF">2025-11-04T20:27:53Z</dcterms:created>
  <dcterms:modified xsi:type="dcterms:W3CDTF">2025-11-04T20:27:53Z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Custom</vt:lpwstr>
  </property>
  <property fmtid="{D5CDD505-2E9C-101B-9397-08002B2CF9AE}" pid="4" name="Slides">
    <vt:i4>23</vt:i4>
  </property>
  <property fmtid="{D5CDD505-2E9C-101B-9397-08002B2CF9AE}" pid="5" name="ICV">
    <vt:lpwstr/>
  </property>
  <property fmtid="{D5CDD505-2E9C-101B-9397-08002B2CF9AE}" pid="6" name="KSOProductBuildVer">
    <vt:lpwstr>1033-11.1.0.11723</vt:lpwstr>
  </property>
</Properties>
</file>